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Roboto Slab"/>
      <p:regular r:id="rId16"/>
      <p:bold r:id="rId17"/>
    </p:embeddedFont>
    <p:embeddedFont>
      <p:font typeface="Roboto"/>
      <p:regular r:id="rId18"/>
      <p:bold r:id="rId19"/>
      <p:italic r:id="rId20"/>
      <p:boldItalic r:id="rId21"/>
    </p:embeddedFont>
    <p:embeddedFont>
      <p:font typeface="Roboto Medium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Montserrat Medium"/>
      <p:regular r:id="rId30"/>
      <p:bold r:id="rId31"/>
      <p:italic r:id="rId32"/>
      <p:boldItalic r:id="rId33"/>
    </p:embeddedFont>
    <p:embeddedFont>
      <p:font typeface="Helvetica Neue"/>
      <p:regular r:id="rId34"/>
      <p:bold r:id="rId35"/>
      <p:italic r:id="rId36"/>
      <p:boldItalic r:id="rId37"/>
    </p:embeddedFont>
    <p:embeddedFont>
      <p:font typeface="Helvetica Neue Ligh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2" roundtripDataSignature="AMtx7mjK++Ux8Pqj3xuVQu+hr94g4rde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italic.fntdata"/><Relationship Id="rId20" Type="http://schemas.openxmlformats.org/officeDocument/2006/relationships/font" Target="fonts/Roboto-italic.fntdata"/><Relationship Id="rId42" Type="http://customschemas.google.com/relationships/presentationmetadata" Target="metadata"/><Relationship Id="rId41" Type="http://schemas.openxmlformats.org/officeDocument/2006/relationships/font" Target="fonts/HelveticaNeueLight-boldItalic.fntdata"/><Relationship Id="rId22" Type="http://schemas.openxmlformats.org/officeDocument/2006/relationships/font" Target="fonts/RobotoMedium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RobotoMedium-italic.fntdata"/><Relationship Id="rId23" Type="http://schemas.openxmlformats.org/officeDocument/2006/relationships/font" Target="fonts/Roboto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regular.fntdata"/><Relationship Id="rId25" Type="http://schemas.openxmlformats.org/officeDocument/2006/relationships/font" Target="fonts/RobotoMedium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bold.fntdata"/><Relationship Id="rId30" Type="http://schemas.openxmlformats.org/officeDocument/2006/relationships/font" Target="fonts/MontserratMedium-regular.fntdata"/><Relationship Id="rId11" Type="http://schemas.openxmlformats.org/officeDocument/2006/relationships/slide" Target="slides/slide5.xml"/><Relationship Id="rId33" Type="http://schemas.openxmlformats.org/officeDocument/2006/relationships/font" Target="fonts/MontserratMedium-bold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Medium-italic.fntdata"/><Relationship Id="rId13" Type="http://schemas.openxmlformats.org/officeDocument/2006/relationships/slide" Target="slides/slide7.xml"/><Relationship Id="rId35" Type="http://schemas.openxmlformats.org/officeDocument/2006/relationships/font" Target="fonts/HelveticaNeue-bold.fntdata"/><Relationship Id="rId12" Type="http://schemas.openxmlformats.org/officeDocument/2006/relationships/slide" Target="slides/slide6.xml"/><Relationship Id="rId34" Type="http://schemas.openxmlformats.org/officeDocument/2006/relationships/font" Target="fonts/HelveticaNeue-regular.fntdata"/><Relationship Id="rId15" Type="http://schemas.openxmlformats.org/officeDocument/2006/relationships/slide" Target="slides/slide9.xml"/><Relationship Id="rId37" Type="http://schemas.openxmlformats.org/officeDocument/2006/relationships/font" Target="fonts/HelveticaNeue-boldItalic.fntdata"/><Relationship Id="rId14" Type="http://schemas.openxmlformats.org/officeDocument/2006/relationships/slide" Target="slides/slide8.xml"/><Relationship Id="rId36" Type="http://schemas.openxmlformats.org/officeDocument/2006/relationships/font" Target="fonts/HelveticaNeue-italic.fntdata"/><Relationship Id="rId17" Type="http://schemas.openxmlformats.org/officeDocument/2006/relationships/font" Target="fonts/RobotoSlab-bold.fntdata"/><Relationship Id="rId39" Type="http://schemas.openxmlformats.org/officeDocument/2006/relationships/font" Target="fonts/HelveticaNeueLight-bold.fntdata"/><Relationship Id="rId16" Type="http://schemas.openxmlformats.org/officeDocument/2006/relationships/font" Target="fonts/RobotoSlab-regular.fntdata"/><Relationship Id="rId38" Type="http://schemas.openxmlformats.org/officeDocument/2006/relationships/font" Target="fonts/HelveticaNeueLight-regular.fntdata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0a6fe28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a0a6fe28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dffe6159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dffe6159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49189e7c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149189e7c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49189e7cc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149189e7cc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49189e7cc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149189e7cc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3.jpg"/><Relationship Id="rId5" Type="http://schemas.openxmlformats.org/officeDocument/2006/relationships/image" Target="../media/image9.jpg"/><Relationship Id="rId6" Type="http://schemas.openxmlformats.org/officeDocument/2006/relationships/image" Target="../media/image5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21.jpg"/><Relationship Id="rId5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APIs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What is an API?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Why do we use API’s?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WHAT IS AN API?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369225"/>
            <a:ext cx="45432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API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b="0" i="1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Application Programming Interface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is a type of intermediary software that allows two applications to talk to each other and communicate between them.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are simply interfaces to connect client and server removing the need to know the technicalities of of this is carried out. 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●"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 API fixes: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○"/>
            </a:pP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client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required information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 a </a:t>
            </a: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server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</a:t>
            </a:r>
            <a:endParaRPr b="0" i="0" sz="13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marR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72B4D"/>
              </a:buClr>
              <a:buSzPts val="1300"/>
              <a:buFont typeface="Roboto"/>
              <a:buChar char="○"/>
            </a:pPr>
            <a:r>
              <a:rPr b="1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Returned  information by the server</a:t>
            </a:r>
            <a:r>
              <a:rPr b="0" i="0" lang="en" sz="13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8" name="Google Shape;238;ga0aef77d1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00750" y="814774"/>
            <a:ext cx="3135950" cy="179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a0aef77d17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1650" y="2910050"/>
            <a:ext cx="1578601" cy="157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a0a6fe2872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WHY DO WE USE API’S?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ga0a6fe2872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ga0a6fe2872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1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data changes quickly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1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want just a piece of all the data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1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Repeated computation involved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</a:t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dffe61590b_0_0"/>
          <p:cNvSpPr txBox="1"/>
          <p:nvPr/>
        </p:nvSpPr>
        <p:spPr>
          <a:xfrm>
            <a:off x="585600" y="6808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TYPES OF API’S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gdffe61590b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gdffe61590b_0_0"/>
          <p:cNvSpPr txBox="1"/>
          <p:nvPr/>
        </p:nvSpPr>
        <p:spPr>
          <a:xfrm>
            <a:off x="707225" y="1140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Public: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○"/>
            </a:pP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user doesn’t need credentials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Private/authenticated: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○"/>
            </a:pP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user needs credentials.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Most of the API’s are authenticated and you need a set of credentials.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Once you are registered you will get some credentials that you must store in a secret place. </a:t>
            </a:r>
            <a:r>
              <a:rPr b="1" i="0" lang="en" sz="1400" u="none" cap="none" strike="noStrik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Don’t upload them to GitHub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Use a .gitignore file</a:t>
            </a:r>
            <a:r>
              <a:rPr lang="en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or environment variables.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When you want to use the API, you only need to provide those credentials to the </a:t>
            </a:r>
            <a:r>
              <a:rPr b="1" i="0" lang="en" sz="140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requests</a:t>
            </a: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library using special options.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49189e7cc1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DATA FORMAT RETURNED BY AN API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g149189e7cc1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g149189e7cc1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Typically: 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○"/>
            </a:pP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JSON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○"/>
            </a:pP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XML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○"/>
            </a:pP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Plain text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JSON files are equivalent to nested Python dictionaries (key, value) pairs.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Every value of a JSON can be a list or another dictionary.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JSON files can be read in Python using the json library. 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hierarchical structure of a JSON file can be explored using online tools like: jsonvision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49189e7cc1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RETURNED CODES OF AN API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g149189e7cc1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g149189e7cc1_0_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APIS also return an “status code” to determine what happened with the request.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 “status code” is a three digits code telling encoding what happened with your request.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○"/>
            </a:pP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2XX success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○"/>
            </a:pP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3XX redirection 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○"/>
            </a:pP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4XX invalid request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400"/>
              <a:buFont typeface="Roboto"/>
              <a:buChar char="○"/>
            </a:pPr>
            <a:r>
              <a:rPr b="0" i="0" lang="en" sz="14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5XX server error</a:t>
            </a:r>
            <a:endParaRPr b="0" i="0" sz="14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49189e7cc1_0_1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HTTP METHODS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g149189e7cc1_0_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g149189e7cc1_0_1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●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Most the API’s accept several types of methods: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○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Get -&gt; request data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○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Post -&gt; send data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○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Put -&gt; update data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700"/>
              <a:buFont typeface="Roboto"/>
              <a:buChar char="○"/>
            </a:pPr>
            <a:r>
              <a:rPr b="0" i="0" lang="en" sz="1700" u="none" cap="none" strike="noStrike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Delete -&gt; delete data</a:t>
            </a:r>
            <a:endParaRPr b="0" i="0" sz="17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